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Opening: the title is a double meaning. The audience expects a software framework talk; we start with the decision framework.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weeks in Hangzhou, two enterprise deals. The point is not the numbers — it validates that screen-automation demand is everywhere.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core slide. All three judgments must be made on-site, face to face, fast. Get any one wrong and the deal either does not close or the delivery fails.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Contrarian to the FDE hiring frenzy: the first line of judgment belongs to the founder; FDEs are the replication engine for stage two.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Core message: the platform core is tiny and readable, permissions and flow control are built in, there are only ~5 concepts. Typical flow: test the skill in Claude Code or Codex, then deploy directly.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 TALK @ GOOGLE · JULY 21, 2026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1828800"/>
            <a:ext cx="1078992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the best framework</a:t>
            </a:r>
            <a:endParaRPr lang="en-US" sz="5200" dirty="0"/>
          </a:p>
          <a:p>
            <a:pPr algn="l" indent="0" marL="0">
              <a:lnSpc>
                <a:spcPct val="108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FDE work?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822960" y="461772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A1A1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“Framework” has two meanings. Today we cover both.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5989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OpenOnion</a:t>
            </a:r>
            <a:pPr indent="0" marL="0">
              <a:buNone/>
            </a:pPr>
            <a:r>
              <a:rPr lang="en-US" sz="1400" dirty="0">
                <a:solidFill>
                  <a:srgbClr val="7171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openonion.ai   ·   ConnectOnion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822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1645920"/>
            <a:ext cx="10607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best FDE framework =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77240" y="2606040"/>
            <a:ext cx="108813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28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decision framework for the room</a:t>
            </a:r>
            <a:pPr indent="0" marL="0">
              <a:lnSpc>
                <a:spcPct val="125000"/>
              </a:lnSpc>
              <a:buNone/>
            </a:pPr>
            <a:endParaRPr lang="en-US" sz="28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2800" dirty="0">
                <a:solidFill>
                  <a:srgbClr val="7171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 </a:t>
            </a:r>
            <a:endParaRPr lang="en-US" sz="28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code framework that disappears into the handover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" y="4434840"/>
            <a:ext cx="10515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700" dirty="0">
                <a:solidFill>
                  <a:srgbClr val="A1A1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judgments decide whether to take the deal; two lines of code make sure you deliver it.</a:t>
            </a:r>
            <a:endParaRPr lang="en-US" sz="17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700" dirty="0">
                <a:solidFill>
                  <a:srgbClr val="A1A1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first still takes a founder in the room — the second is already open source.</a:t>
            </a:r>
            <a:endParaRPr lang="en-US" sz="1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210312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&amp; A</a:t>
            </a:r>
            <a:endParaRPr lang="en-US" sz="6600" dirty="0"/>
          </a:p>
        </p:txBody>
      </p:sp>
      <p:sp>
        <p:nvSpPr>
          <p:cNvPr id="3" name="Text 1"/>
          <p:cNvSpPr/>
          <p:nvPr/>
        </p:nvSpPr>
        <p:spPr>
          <a:xfrm>
            <a:off x="822960" y="3383280"/>
            <a:ext cx="9601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5252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Thanks! Come take apart both frameworks — the decisions, and the code.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22960" y="443484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828800" y="443484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8181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docs.connectonion.com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22960" y="5001768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828800" y="5001768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8181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github.com/openonion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22960" y="5568696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5568696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8181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openonion.ai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40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7171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AGENDA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96012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Just two things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822960" y="2148840"/>
            <a:ext cx="5074920" cy="3794760"/>
          </a:xfrm>
          <a:prstGeom prst="roundRect">
            <a:avLst>
              <a:gd name="adj" fmla="val 2892"/>
            </a:avLst>
          </a:prstGeom>
          <a:solidFill>
            <a:srgbClr val="0A0A0A"/>
          </a:solidFill>
          <a:ln/>
        </p:spPr>
      </p:sp>
      <p:sp>
        <p:nvSpPr>
          <p:cNvPr id="5" name="Text 3"/>
          <p:cNvSpPr/>
          <p:nvPr/>
        </p:nvSpPr>
        <p:spPr>
          <a:xfrm>
            <a:off x="1234440" y="251460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200" kern="0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892040" y="2514600"/>
            <a:ext cx="566928" cy="566928"/>
          </a:xfrm>
          <a:prstGeom prst="ellipse">
            <a:avLst/>
          </a:prstGeom>
          <a:solidFill>
            <a:srgbClr val="18181B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5111" y="2667671"/>
            <a:ext cx="260787" cy="260787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234440" y="3154680"/>
            <a:ext cx="4206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</a:t>
            </a:r>
            <a:endParaRPr lang="en-US" sz="4000" dirty="0"/>
          </a:p>
        </p:txBody>
      </p:sp>
      <p:sp>
        <p:nvSpPr>
          <p:cNvPr id="9" name="Text 6"/>
          <p:cNvSpPr/>
          <p:nvPr/>
        </p:nvSpPr>
        <p:spPr>
          <a:xfrm>
            <a:off x="1234440" y="4343400"/>
            <a:ext cx="42976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A1A1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deals happen.</a:t>
            </a:r>
            <a:endParaRPr lang="en-US" sz="14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A1A1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weeks in Hangzhou, and the three judgments you must make in the room.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6309360" y="2148840"/>
            <a:ext cx="5074920" cy="3794760"/>
          </a:xfrm>
          <a:prstGeom prst="roundRect">
            <a:avLst>
              <a:gd name="adj" fmla="val 2892"/>
            </a:avLst>
          </a:prstGeom>
          <a:solidFill>
            <a:srgbClr val="15803D"/>
          </a:solidFill>
          <a:ln/>
        </p:spPr>
      </p:sp>
      <p:sp>
        <p:nvSpPr>
          <p:cNvPr id="11" name="Text 8"/>
          <p:cNvSpPr/>
          <p:nvPr/>
        </p:nvSpPr>
        <p:spPr>
          <a:xfrm>
            <a:off x="6720840" y="251460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200" kern="0" dirty="0">
                <a:solidFill>
                  <a:srgbClr val="FAFA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10378440" y="2514600"/>
            <a:ext cx="566928" cy="566928"/>
          </a:xfrm>
          <a:prstGeom prst="ellipse">
            <a:avLst/>
          </a:prstGeom>
          <a:solidFill>
            <a:srgbClr val="16A34A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1511" y="2667671"/>
            <a:ext cx="260787" cy="260787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6720840" y="3154680"/>
            <a:ext cx="4206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</a:t>
            </a:r>
            <a:endParaRPr lang="en-US" sz="4000" dirty="0"/>
          </a:p>
        </p:txBody>
      </p:sp>
      <p:sp>
        <p:nvSpPr>
          <p:cNvPr id="15" name="Text 11"/>
          <p:cNvSpPr/>
          <p:nvPr/>
        </p:nvSpPr>
        <p:spPr>
          <a:xfrm>
            <a:off x="6720840" y="4343400"/>
            <a:ext cx="42976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F0FD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deals get delivered.</a:t>
            </a:r>
            <a:endParaRPr lang="en-US" sz="14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F0FD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three-week cadence, and the software framework behind it.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40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1 · SALES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96012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Results first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822960" y="2286000"/>
            <a:ext cx="3337560" cy="246888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 w="12700">
            <a:solidFill>
              <a:srgbClr val="E7E5E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43000" y="2697480"/>
            <a:ext cx="2834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wks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1170432" y="3931920"/>
            <a:ext cx="2697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5252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the ground in Hangzhou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4526280" y="2286000"/>
            <a:ext cx="3337560" cy="246888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 w="12700">
            <a:solidFill>
              <a:srgbClr val="E7E5E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46320" y="2697480"/>
            <a:ext cx="2834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deals</a:t>
            </a:r>
            <a:endParaRPr lang="en-US" sz="5400" dirty="0"/>
          </a:p>
        </p:txBody>
      </p:sp>
      <p:sp>
        <p:nvSpPr>
          <p:cNvPr id="9" name="Text 7"/>
          <p:cNvSpPr/>
          <p:nvPr/>
        </p:nvSpPr>
        <p:spPr>
          <a:xfrm>
            <a:off x="4873752" y="3931920"/>
            <a:ext cx="2697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5252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signed with enterprise customers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8229600" y="2286000"/>
            <a:ext cx="3337560" cy="246888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 w="12700">
            <a:solidFill>
              <a:srgbClr val="E7E5E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49640" y="2697480"/>
            <a:ext cx="2834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∞</a:t>
            </a:r>
            <a:endParaRPr lang="en-US" sz="5400" dirty="0"/>
          </a:p>
        </p:txBody>
      </p:sp>
      <p:sp>
        <p:nvSpPr>
          <p:cNvPr id="12" name="Text 10"/>
          <p:cNvSpPr/>
          <p:nvPr/>
        </p:nvSpPr>
        <p:spPr>
          <a:xfrm>
            <a:off x="8577072" y="3931920"/>
            <a:ext cx="2697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5252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market for screen automation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822960" y="525780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1818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company has people doing repetitive work on a screen. Those workflows are too long-tail and too custom for any SaaS to ever cover — so every screen workflow is a potential deal.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40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1 · SALES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960120"/>
            <a:ext cx="10607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Deals are won by three rapid judgments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822960" y="2103120"/>
            <a:ext cx="3337560" cy="3657600"/>
          </a:xfrm>
          <a:prstGeom prst="roundRect">
            <a:avLst>
              <a:gd name="adj" fmla="val 2740"/>
            </a:avLst>
          </a:prstGeom>
          <a:solidFill>
            <a:srgbClr val="0A0A0A"/>
          </a:solidFill>
          <a:ln/>
        </p:spPr>
      </p:sp>
      <p:sp>
        <p:nvSpPr>
          <p:cNvPr id="5" name="Shape 3"/>
          <p:cNvSpPr/>
          <p:nvPr/>
        </p:nvSpPr>
        <p:spPr>
          <a:xfrm>
            <a:off x="1188720" y="2514600"/>
            <a:ext cx="640080" cy="640080"/>
          </a:xfrm>
          <a:prstGeom prst="ellipse">
            <a:avLst/>
          </a:prstGeom>
          <a:solidFill>
            <a:srgbClr val="18181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61542" y="2687422"/>
            <a:ext cx="294437" cy="294437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520440" y="2468880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1188720" y="3337560"/>
            <a:ext cx="2697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this company worth it?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1188720" y="4206240"/>
            <a:ext cx="2697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A1A1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the customer a young, growing company?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1188720" y="521208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Requires: judgment of people &amp; companies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526280" y="2103120"/>
            <a:ext cx="3337560" cy="3657600"/>
          </a:xfrm>
          <a:prstGeom prst="roundRect">
            <a:avLst>
              <a:gd name="adj" fmla="val 2740"/>
            </a:avLst>
          </a:prstGeom>
          <a:solidFill>
            <a:srgbClr val="0A0A0A"/>
          </a:solidFill>
          <a:ln/>
        </p:spPr>
      </p:sp>
      <p:sp>
        <p:nvSpPr>
          <p:cNvPr id="12" name="Shape 9"/>
          <p:cNvSpPr/>
          <p:nvPr/>
        </p:nvSpPr>
        <p:spPr>
          <a:xfrm>
            <a:off x="4892040" y="2514600"/>
            <a:ext cx="640080" cy="640080"/>
          </a:xfrm>
          <a:prstGeom prst="ellipse">
            <a:avLst/>
          </a:prstGeom>
          <a:solidFill>
            <a:srgbClr val="18181B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4862" y="2687422"/>
            <a:ext cx="294437" cy="294437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223760" y="2468880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15" name="Text 11"/>
          <p:cNvSpPr/>
          <p:nvPr/>
        </p:nvSpPr>
        <p:spPr>
          <a:xfrm>
            <a:off x="4892040" y="3337560"/>
            <a:ext cx="2697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we finish in 3 weeks?</a:t>
            </a:r>
            <a:endParaRPr lang="en-US" sz="1700" dirty="0"/>
          </a:p>
        </p:txBody>
      </p:sp>
      <p:sp>
        <p:nvSpPr>
          <p:cNvPr id="16" name="Text 12"/>
          <p:cNvSpPr/>
          <p:nvPr/>
        </p:nvSpPr>
        <p:spPr>
          <a:xfrm>
            <a:off x="4892040" y="4206240"/>
            <a:ext cx="2697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A1A1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the ask converge to a three-week deliverable scope?</a:t>
            </a:r>
            <a:endParaRPr lang="en-US" sz="1200" dirty="0"/>
          </a:p>
        </p:txBody>
      </p:sp>
      <p:sp>
        <p:nvSpPr>
          <p:cNvPr id="17" name="Text 13"/>
          <p:cNvSpPr/>
          <p:nvPr/>
        </p:nvSpPr>
        <p:spPr>
          <a:xfrm>
            <a:off x="4892040" y="521208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Requires: product judgment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229600" y="2103120"/>
            <a:ext cx="3337560" cy="3657600"/>
          </a:xfrm>
          <a:prstGeom prst="roundRect">
            <a:avLst>
              <a:gd name="adj" fmla="val 2740"/>
            </a:avLst>
          </a:prstGeom>
          <a:solidFill>
            <a:srgbClr val="0A0A0A"/>
          </a:solidFill>
          <a:ln/>
        </p:spPr>
      </p:sp>
      <p:sp>
        <p:nvSpPr>
          <p:cNvPr id="19" name="Shape 15"/>
          <p:cNvSpPr/>
          <p:nvPr/>
        </p:nvSpPr>
        <p:spPr>
          <a:xfrm>
            <a:off x="8595360" y="2514600"/>
            <a:ext cx="640080" cy="640080"/>
          </a:xfrm>
          <a:prstGeom prst="ellipse">
            <a:avLst/>
          </a:prstGeom>
          <a:solidFill>
            <a:srgbClr val="18181B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8182" y="2687422"/>
            <a:ext cx="294437" cy="294437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0927080" y="2468880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22" name="Text 17"/>
          <p:cNvSpPr/>
          <p:nvPr/>
        </p:nvSpPr>
        <p:spPr>
          <a:xfrm>
            <a:off x="8595360" y="3337560"/>
            <a:ext cx="2697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today’s AI do it?</a:t>
            </a:r>
            <a:endParaRPr lang="en-US" sz="1700" dirty="0"/>
          </a:p>
        </p:txBody>
      </p:sp>
      <p:sp>
        <p:nvSpPr>
          <p:cNvPr id="23" name="Text 18"/>
          <p:cNvSpPr/>
          <p:nvPr/>
        </p:nvSpPr>
        <p:spPr>
          <a:xfrm>
            <a:off x="8595360" y="4206240"/>
            <a:ext cx="2697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A1A1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current models actually meet the requirement — in production?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8595360" y="521208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Requires: technical judgment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31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1 · SALES · COROLLARY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1371600"/>
            <a:ext cx="106070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the start, this is not</a:t>
            </a:r>
            <a:endParaRPr lang="en-US" sz="44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job for an FDE.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20440"/>
            <a:ext cx="9144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founder has to go.</a:t>
            </a:r>
            <a:endParaRPr lang="en-US" sz="30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1248" y="4608576"/>
            <a:ext cx="256032" cy="25603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80160" y="45720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1A1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kinds of judgment — people, product, tech — rarely coexist in one employee</a:t>
            </a:r>
            <a:endParaRPr lang="en-US" sz="150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248" y="5175504"/>
            <a:ext cx="256032" cy="256032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280160" y="5138928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1A1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early deal is a product-direction decision; only the founder can make that call</a:t>
            </a:r>
            <a:endParaRPr lang="en-US" sz="1500" dirty="0"/>
          </a:p>
        </p:txBody>
      </p:sp>
      <p:pic>
        <p:nvPicPr>
          <p:cNvPr id="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248" y="5742432"/>
            <a:ext cx="256032" cy="256032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280160" y="5705856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1A1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FDE teams replicate a validated playbook — they don’t blaze the first trail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40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2 · TECH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960120"/>
            <a:ext cx="10607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Promising three weeks takes a cadence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1828800" y="2788920"/>
            <a:ext cx="7406640" cy="0"/>
          </a:xfrm>
          <a:prstGeom prst="line">
            <a:avLst/>
          </a:prstGeom>
          <a:noFill/>
          <a:ln w="25400">
            <a:solidFill>
              <a:srgbClr val="E7E5E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755648" y="2514600"/>
            <a:ext cx="548640" cy="548640"/>
          </a:xfrm>
          <a:prstGeom prst="ellipse">
            <a:avLst/>
          </a:prstGeom>
          <a:solidFill>
            <a:srgbClr val="15803D"/>
          </a:solidFill>
          <a:ln/>
        </p:spPr>
      </p:sp>
      <p:sp>
        <p:nvSpPr>
          <p:cNvPr id="6" name="Text 4"/>
          <p:cNvSpPr/>
          <p:nvPr/>
        </p:nvSpPr>
        <p:spPr>
          <a:xfrm>
            <a:off x="1755648" y="2514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05840" y="3337560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370332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Trade a demo for trust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097280" y="4251960"/>
            <a:ext cx="27889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252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Converge the requirement on-site and ship a running minimal demo the same week.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5458968" y="2514600"/>
            <a:ext cx="548640" cy="548640"/>
          </a:xfrm>
          <a:prstGeom prst="ellipse">
            <a:avLst/>
          </a:prstGeom>
          <a:solidFill>
            <a:srgbClr val="15803D"/>
          </a:solidFill>
          <a:ln/>
        </p:spPr>
      </p:sp>
      <p:sp>
        <p:nvSpPr>
          <p:cNvPr id="11" name="Text 9"/>
          <p:cNvSpPr/>
          <p:nvPr/>
        </p:nvSpPr>
        <p:spPr>
          <a:xfrm>
            <a:off x="5458968" y="2514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709160" y="3337560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2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617720" y="370332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Wire up real systems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4800600" y="4251960"/>
            <a:ext cx="27889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252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 the customer’s internal systems and real data. Handle the edge cases.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9162288" y="2514600"/>
            <a:ext cx="548640" cy="548640"/>
          </a:xfrm>
          <a:prstGeom prst="ellipse">
            <a:avLst/>
          </a:prstGeom>
          <a:solidFill>
            <a:srgbClr val="15803D"/>
          </a:solidFill>
          <a:ln/>
        </p:spPr>
      </p:sp>
      <p:sp>
        <p:nvSpPr>
          <p:cNvPr id="16" name="Text 14"/>
          <p:cNvSpPr/>
          <p:nvPr/>
        </p:nvSpPr>
        <p:spPr>
          <a:xfrm>
            <a:off x="9162288" y="2514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8412480" y="3337560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3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321040" y="370332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 over &amp; sign off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8503920" y="4251960"/>
            <a:ext cx="27889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252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Their engineers can read it, change it, and maintain it — then it’s delivered.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822960" y="580644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7171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weeks isn’t a slogan — it’s a filter. If it can’t fit the cadence, say no in the room.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40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2 · TECH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960120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ConnectOnion: a runtime platform for skills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822960" y="2011680"/>
            <a:ext cx="10515600" cy="2377440"/>
          </a:xfrm>
          <a:prstGeom prst="roundRect">
            <a:avLst>
              <a:gd name="adj" fmla="val 3846"/>
            </a:avLst>
          </a:prstGeom>
          <a:solidFill>
            <a:srgbClr val="18181B"/>
          </a:solidFill>
          <a:ln w="12700">
            <a:solidFill>
              <a:srgbClr val="2727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234440" y="2331720"/>
            <a:ext cx="9692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A1A1A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 pip install connectonion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234440" y="2880360"/>
            <a:ext cx="9692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DCFCE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agent</a:t>
            </a:r>
            <a:pPr indent="0" marL="0">
              <a:buNone/>
            </a:pPr>
            <a:r>
              <a:rPr lang="en-US" sz="2100" dirty="0">
                <a:solidFill>
                  <a:srgbClr val="A1A1A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= </a:t>
            </a:r>
            <a:pPr indent="0" marL="0">
              <a:buNone/>
            </a:pPr>
            <a:r>
              <a:rPr lang="en-US" sz="2100" dirty="0">
                <a:solidFill>
                  <a:srgbClr val="86EFA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Agent</a:t>
            </a:r>
            <a:pPr indent="0" marL="0">
              <a:buNone/>
            </a:pPr>
            <a:r>
              <a:rPr lang="en-US" sz="2100" dirty="0">
                <a:solidFill>
                  <a:srgbClr val="A1A1A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indent="0" marL="0">
              <a:buNone/>
            </a:pPr>
            <a:r>
              <a:rPr lang="en-US" sz="2100" dirty="0">
                <a:solidFill>
                  <a:srgbClr val="FDE68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"assistant"</a:t>
            </a:r>
            <a:pPr indent="0" marL="0">
              <a:buNone/>
            </a:pPr>
            <a:r>
              <a:rPr lang="en-US" sz="2100" dirty="0">
                <a:solidFill>
                  <a:srgbClr val="A1A1A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, tools=[my_tool])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1234440" y="3474720"/>
            <a:ext cx="9692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DCFCE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agent</a:t>
            </a:r>
            <a:pPr indent="0" marL="0">
              <a:buNone/>
            </a:pPr>
            <a:r>
              <a:rPr lang="en-US" sz="2100" dirty="0">
                <a:solidFill>
                  <a:srgbClr val="A1A1A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.input(</a:t>
            </a:r>
            <a:pPr indent="0" marL="0">
              <a:buNone/>
            </a:pPr>
            <a:r>
              <a:rPr lang="en-US" sz="2100" dirty="0">
                <a:solidFill>
                  <a:srgbClr val="FDE68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"automate this workflow"</a:t>
            </a:r>
            <a:pPr indent="0" marL="0">
              <a:buNone/>
            </a:pPr>
            <a:r>
              <a:rPr lang="en-US" sz="2100" dirty="0">
                <a:solidFill>
                  <a:srgbClr val="A1A1A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</a:t>
            </a:r>
            <a:endParaRPr lang="en-US" sz="2100" dirty="0"/>
          </a:p>
        </p:txBody>
      </p:sp>
      <p:sp>
        <p:nvSpPr>
          <p:cNvPr id="8" name="Shape 6"/>
          <p:cNvSpPr/>
          <p:nvPr/>
        </p:nvSpPr>
        <p:spPr>
          <a:xfrm>
            <a:off x="822960" y="4709160"/>
            <a:ext cx="3246120" cy="566928"/>
          </a:xfrm>
          <a:prstGeom prst="roundRect">
            <a:avLst>
              <a:gd name="adj" fmla="val 50000"/>
            </a:avLst>
          </a:prstGeom>
          <a:solidFill>
            <a:srgbClr val="18181B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4709160"/>
            <a:ext cx="3246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DCFC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write prompts + scripts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434840" y="4709160"/>
            <a:ext cx="3246120" cy="566928"/>
          </a:xfrm>
          <a:prstGeom prst="roundRect">
            <a:avLst>
              <a:gd name="adj" fmla="val 50000"/>
            </a:avLst>
          </a:prstGeom>
          <a:solidFill>
            <a:srgbClr val="18181B"/>
          </a:solidFill>
          <a:ln/>
        </p:spPr>
      </p:sp>
      <p:sp>
        <p:nvSpPr>
          <p:cNvPr id="11" name="Text 9"/>
          <p:cNvSpPr/>
          <p:nvPr/>
        </p:nvSpPr>
        <p:spPr>
          <a:xfrm>
            <a:off x="4434840" y="4709160"/>
            <a:ext cx="3246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DCFC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 skills, not apps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8046720" y="4709160"/>
            <a:ext cx="3246120" cy="566928"/>
          </a:xfrm>
          <a:prstGeom prst="roundRect">
            <a:avLst>
              <a:gd name="adj" fmla="val 50000"/>
            </a:avLst>
          </a:prstGeom>
          <a:solidFill>
            <a:srgbClr val="18181B"/>
          </a:solidFill>
          <a:ln/>
        </p:spPr>
      </p:sp>
      <p:sp>
        <p:nvSpPr>
          <p:cNvPr id="13" name="Text 11"/>
          <p:cNvSpPr/>
          <p:nvPr/>
        </p:nvSpPr>
        <p:spPr>
          <a:xfrm>
            <a:off x="8046720" y="4709160"/>
            <a:ext cx="3246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DCFC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Install to running in &lt; 5 min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22960" y="5422392"/>
            <a:ext cx="3246120" cy="566928"/>
          </a:xfrm>
          <a:prstGeom prst="roundRect">
            <a:avLst>
              <a:gd name="adj" fmla="val 50000"/>
            </a:avLst>
          </a:prstGeom>
          <a:solidFill>
            <a:srgbClr val="15803D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5422392"/>
            <a:ext cx="3246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Frontend + backend built in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4434840" y="5422392"/>
            <a:ext cx="3246120" cy="566928"/>
          </a:xfrm>
          <a:prstGeom prst="roundRect">
            <a:avLst>
              <a:gd name="adj" fmla="val 50000"/>
            </a:avLst>
          </a:prstGeom>
          <a:solidFill>
            <a:srgbClr val="15803D"/>
          </a:solidFill>
          <a:ln/>
        </p:spPr>
      </p:sp>
      <p:sp>
        <p:nvSpPr>
          <p:cNvPr id="17" name="Text 15"/>
          <p:cNvSpPr/>
          <p:nvPr/>
        </p:nvSpPr>
        <p:spPr>
          <a:xfrm>
            <a:off x="4434840" y="5422392"/>
            <a:ext cx="3246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 · browser · file system built in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8046720" y="5422392"/>
            <a:ext cx="3246120" cy="566928"/>
          </a:xfrm>
          <a:prstGeom prst="roundRect">
            <a:avLst>
              <a:gd name="adj" fmla="val 50000"/>
            </a:avLst>
          </a:prstGeom>
          <a:solidFill>
            <a:srgbClr val="15803D"/>
          </a:solidFill>
          <a:ln/>
        </p:spPr>
      </p:sp>
      <p:sp>
        <p:nvSpPr>
          <p:cNvPr id="19" name="Text 17"/>
          <p:cNvSpPr/>
          <p:nvPr/>
        </p:nvSpPr>
        <p:spPr>
          <a:xfrm>
            <a:off x="8046720" y="5422392"/>
            <a:ext cx="3246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Model-agnostic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822960" y="6263640"/>
            <a:ext cx="10515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1A1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“easy code” — almost no code. The platform is already there; you bring the skill.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40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2 · TECH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960120"/>
            <a:ext cx="10607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Simple core. Straight to production.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822960" y="2057400"/>
            <a:ext cx="5074920" cy="1874520"/>
          </a:xfrm>
          <a:prstGeom prst="roundRect">
            <a:avLst>
              <a:gd name="adj" fmla="val 4878"/>
            </a:avLst>
          </a:prstGeom>
          <a:solidFill>
            <a:srgbClr val="FFFFFF"/>
          </a:solidFill>
          <a:ln w="12700">
            <a:solidFill>
              <a:srgbClr val="E7E5E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43000" y="2377440"/>
            <a:ext cx="548640" cy="548640"/>
          </a:xfrm>
          <a:prstGeom prst="ellipse">
            <a:avLst/>
          </a:prstGeom>
          <a:solidFill>
            <a:srgbClr val="0A0A0A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91133" y="2525573"/>
            <a:ext cx="252374" cy="25237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874520" y="2350008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tiny, readable core</a:t>
            </a:r>
            <a:endParaRPr lang="en-US" sz="1550" dirty="0"/>
          </a:p>
        </p:txBody>
      </p:sp>
      <p:sp>
        <p:nvSpPr>
          <p:cNvPr id="8" name="Text 5"/>
          <p:cNvSpPr/>
          <p:nvPr/>
        </p:nvSpPr>
        <p:spPr>
          <a:xfrm>
            <a:off x="1874520" y="2926080"/>
            <a:ext cx="3794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5252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core is genuinely small — you can read it end to end. Flow control is plain and easy to follow.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309360" y="2057400"/>
            <a:ext cx="5074920" cy="1874520"/>
          </a:xfrm>
          <a:prstGeom prst="roundRect">
            <a:avLst>
              <a:gd name="adj" fmla="val 4878"/>
            </a:avLst>
          </a:prstGeom>
          <a:solidFill>
            <a:srgbClr val="FFFFFF"/>
          </a:solidFill>
          <a:ln w="12700">
            <a:solidFill>
              <a:srgbClr val="E7E5E0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6629400" y="2377440"/>
            <a:ext cx="548640" cy="548640"/>
          </a:xfrm>
          <a:prstGeom prst="ellipse">
            <a:avLst/>
          </a:prstGeom>
          <a:solidFill>
            <a:srgbClr val="0A0A0A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7533" y="2525573"/>
            <a:ext cx="252374" cy="25237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360920" y="2350008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Guardrails built in</a:t>
            </a:r>
            <a:endParaRPr lang="en-US" sz="1550" dirty="0"/>
          </a:p>
        </p:txBody>
      </p:sp>
      <p:sp>
        <p:nvSpPr>
          <p:cNvPr id="13" name="Text 9"/>
          <p:cNvSpPr/>
          <p:nvPr/>
        </p:nvSpPr>
        <p:spPr>
          <a:xfrm>
            <a:off x="7360920" y="2926080"/>
            <a:ext cx="3794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5252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Permission control and the operational plumbing already exist in the platform — nothing to bolt on.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822960" y="4206240"/>
            <a:ext cx="5074920" cy="1874520"/>
          </a:xfrm>
          <a:prstGeom prst="roundRect">
            <a:avLst>
              <a:gd name="adj" fmla="val 4878"/>
            </a:avLst>
          </a:prstGeom>
          <a:solidFill>
            <a:srgbClr val="FFFFFF"/>
          </a:solidFill>
          <a:ln w="12700">
            <a:solidFill>
              <a:srgbClr val="E7E5E0"/>
            </a:solidFill>
            <a:prstDash val="solid"/>
          </a:ln>
        </p:spPr>
      </p:sp>
      <p:sp>
        <p:nvSpPr>
          <p:cNvPr id="15" name="Shape 11"/>
          <p:cNvSpPr/>
          <p:nvPr/>
        </p:nvSpPr>
        <p:spPr>
          <a:xfrm>
            <a:off x="1143000" y="4526280"/>
            <a:ext cx="548640" cy="548640"/>
          </a:xfrm>
          <a:prstGeom prst="ellipse">
            <a:avLst/>
          </a:prstGeom>
          <a:solidFill>
            <a:srgbClr val="0A0A0A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133" y="4674413"/>
            <a:ext cx="252374" cy="252374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874520" y="4498848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About five core concepts</a:t>
            </a:r>
            <a:endParaRPr lang="en-US" sz="1550" dirty="0"/>
          </a:p>
        </p:txBody>
      </p:sp>
      <p:sp>
        <p:nvSpPr>
          <p:cNvPr id="18" name="Text 13"/>
          <p:cNvSpPr/>
          <p:nvPr/>
        </p:nvSpPr>
        <p:spPr>
          <a:xfrm>
            <a:off x="1874520" y="5074920"/>
            <a:ext cx="3794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5252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can count the ideas on one hand. Learn it in an afternoon, hand it over the same week.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6309360" y="4206240"/>
            <a:ext cx="5074920" cy="1874520"/>
          </a:xfrm>
          <a:prstGeom prst="roundRect">
            <a:avLst>
              <a:gd name="adj" fmla="val 4878"/>
            </a:avLst>
          </a:prstGeom>
          <a:solidFill>
            <a:srgbClr val="FFFFFF"/>
          </a:solidFill>
          <a:ln w="12700">
            <a:solidFill>
              <a:srgbClr val="E7E5E0"/>
            </a:solidFill>
            <a:prstDash val="solid"/>
          </a:ln>
        </p:spPr>
      </p:sp>
      <p:sp>
        <p:nvSpPr>
          <p:cNvPr id="20" name="Shape 15"/>
          <p:cNvSpPr/>
          <p:nvPr/>
        </p:nvSpPr>
        <p:spPr>
          <a:xfrm>
            <a:off x="6629400" y="4526280"/>
            <a:ext cx="548640" cy="548640"/>
          </a:xfrm>
          <a:prstGeom prst="ellipse">
            <a:avLst/>
          </a:prstGeom>
          <a:solidFill>
            <a:srgbClr val="0A0A0A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7533" y="4674413"/>
            <a:ext cx="252374" cy="25237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360920" y="4498848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in Claude Code / Codex, then ship</a:t>
            </a:r>
            <a:endParaRPr lang="en-US" sz="1550" dirty="0"/>
          </a:p>
        </p:txBody>
      </p:sp>
      <p:sp>
        <p:nvSpPr>
          <p:cNvPr id="23" name="Text 17"/>
          <p:cNvSpPr/>
          <p:nvPr/>
        </p:nvSpPr>
        <p:spPr>
          <a:xfrm>
            <a:off x="7360920" y="5074920"/>
            <a:ext cx="3794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5252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and test your skill with a coding agent, then deploy it straight onto the platform. That’s the FDE loop.</a:t>
            </a:r>
            <a:endParaRPr lang="en-US" sz="1200" dirty="0"/>
          </a:p>
        </p:txBody>
      </p:sp>
      <p:sp>
        <p:nvSpPr>
          <p:cNvPr id="24" name="Text 18"/>
          <p:cNvSpPr/>
          <p:nvPr/>
        </p:nvSpPr>
        <p:spPr>
          <a:xfrm>
            <a:off x="822960" y="6355080"/>
            <a:ext cx="10515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171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Deployable as-is, usable as-is — because there is almost nothing of yours to operate.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40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2 · TECH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77240" y="96012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it fits FDE work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822960" y="2057400"/>
            <a:ext cx="5074920" cy="1874520"/>
          </a:xfrm>
          <a:prstGeom prst="roundRect">
            <a:avLst>
              <a:gd name="adj" fmla="val 4878"/>
            </a:avLst>
          </a:prstGeom>
          <a:solidFill>
            <a:srgbClr val="FFFFFF"/>
          </a:solidFill>
          <a:ln w="12700">
            <a:solidFill>
              <a:srgbClr val="E7E5E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43000" y="2377440"/>
            <a:ext cx="548640" cy="548640"/>
          </a:xfrm>
          <a:prstGeom prst="ellipse">
            <a:avLst/>
          </a:prstGeom>
          <a:solidFill>
            <a:srgbClr val="0A0A0A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91133" y="2525573"/>
            <a:ext cx="252374" cy="25237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874520" y="2404872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Model-agnostic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1874520" y="2898648"/>
            <a:ext cx="3794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5252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OpenAI, Claude, Gemini, Ollama… the customer picks the model, not you. Switching is one string.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309360" y="2057400"/>
            <a:ext cx="5074920" cy="1874520"/>
          </a:xfrm>
          <a:prstGeom prst="roundRect">
            <a:avLst>
              <a:gd name="adj" fmla="val 4878"/>
            </a:avLst>
          </a:prstGeom>
          <a:solidFill>
            <a:srgbClr val="FFFFFF"/>
          </a:solidFill>
          <a:ln w="12700">
            <a:solidFill>
              <a:srgbClr val="E7E5E0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6629400" y="2377440"/>
            <a:ext cx="548640" cy="548640"/>
          </a:xfrm>
          <a:prstGeom prst="ellipse">
            <a:avLst/>
          </a:prstGeom>
          <a:solidFill>
            <a:srgbClr val="0A0A0A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7533" y="2525573"/>
            <a:ext cx="252374" cy="25237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360920" y="2404872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Readable code</a:t>
            </a:r>
            <a:endParaRPr lang="en-US" sz="1700" dirty="0"/>
          </a:p>
        </p:txBody>
      </p:sp>
      <p:sp>
        <p:nvSpPr>
          <p:cNvPr id="13" name="Text 9"/>
          <p:cNvSpPr/>
          <p:nvPr/>
        </p:nvSpPr>
        <p:spPr>
          <a:xfrm>
            <a:off x="7360920" y="2898648"/>
            <a:ext cx="3794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5252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thick abstraction layers. Their engineers understand it the first time they open it — so week 3 actually works.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822960" y="4206240"/>
            <a:ext cx="5074920" cy="1874520"/>
          </a:xfrm>
          <a:prstGeom prst="roundRect">
            <a:avLst>
              <a:gd name="adj" fmla="val 4878"/>
            </a:avLst>
          </a:prstGeom>
          <a:solidFill>
            <a:srgbClr val="FFFFFF"/>
          </a:solidFill>
          <a:ln w="12700">
            <a:solidFill>
              <a:srgbClr val="E7E5E0"/>
            </a:solidFill>
            <a:prstDash val="solid"/>
          </a:ln>
        </p:spPr>
      </p:sp>
      <p:sp>
        <p:nvSpPr>
          <p:cNvPr id="15" name="Shape 11"/>
          <p:cNvSpPr/>
          <p:nvPr/>
        </p:nvSpPr>
        <p:spPr>
          <a:xfrm>
            <a:off x="1143000" y="4526280"/>
            <a:ext cx="548640" cy="548640"/>
          </a:xfrm>
          <a:prstGeom prst="ellipse">
            <a:avLst/>
          </a:prstGeom>
          <a:solidFill>
            <a:srgbClr val="0A0A0A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133" y="4674413"/>
            <a:ext cx="252374" cy="252374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874520" y="4553712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 open source</a:t>
            </a:r>
            <a:endParaRPr lang="en-US" sz="1700" dirty="0"/>
          </a:p>
        </p:txBody>
      </p:sp>
      <p:sp>
        <p:nvSpPr>
          <p:cNvPr id="18" name="Text 13"/>
          <p:cNvSpPr/>
          <p:nvPr/>
        </p:nvSpPr>
        <p:spPr>
          <a:xfrm>
            <a:off x="1874520" y="5047488"/>
            <a:ext cx="3794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5252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is public on GitHub. Security review isn’t a negotiation — they just audit it.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6309360" y="4206240"/>
            <a:ext cx="5074920" cy="1874520"/>
          </a:xfrm>
          <a:prstGeom prst="roundRect">
            <a:avLst>
              <a:gd name="adj" fmla="val 4878"/>
            </a:avLst>
          </a:prstGeom>
          <a:solidFill>
            <a:srgbClr val="FFFFFF"/>
          </a:solidFill>
          <a:ln w="12700">
            <a:solidFill>
              <a:srgbClr val="E7E5E0"/>
            </a:solidFill>
            <a:prstDash val="solid"/>
          </a:ln>
        </p:spPr>
      </p:sp>
      <p:sp>
        <p:nvSpPr>
          <p:cNvPr id="20" name="Shape 15"/>
          <p:cNvSpPr/>
          <p:nvPr/>
        </p:nvSpPr>
        <p:spPr>
          <a:xfrm>
            <a:off x="6629400" y="4526280"/>
            <a:ext cx="548640" cy="548640"/>
          </a:xfrm>
          <a:prstGeom prst="ellipse">
            <a:avLst/>
          </a:prstGeom>
          <a:solidFill>
            <a:srgbClr val="0A0A0A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7533" y="4674413"/>
            <a:ext cx="252374" cy="25237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360920" y="4553712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Multi-language SDKs</a:t>
            </a:r>
            <a:endParaRPr lang="en-US" sz="1700" dirty="0"/>
          </a:p>
        </p:txBody>
      </p:sp>
      <p:sp>
        <p:nvSpPr>
          <p:cNvPr id="23" name="Text 17"/>
          <p:cNvSpPr/>
          <p:nvPr/>
        </p:nvSpPr>
        <p:spPr>
          <a:xfrm>
            <a:off x="7360920" y="5047488"/>
            <a:ext cx="3794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5252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Python / TypeScript / Rust. Deliver in whatever stack the customer already runs.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2026-07-21T06:41:36Z</dcterms:created>
  <dcterms:modified xsi:type="dcterms:W3CDTF">2026-07-21T06:41:36Z</dcterms:modified>
</cp:coreProperties>
</file>